
<file path=[Content_Types].xml><?xml version="1.0" encoding="utf-8"?>
<Types xmlns="http://schemas.openxmlformats.org/package/2006/content-types">
  <Default Extension="png" ContentType="image/png"/>
  <Default Extension="jfif" ContentType="image/jpe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9" r:id="rId4"/>
    <p:sldId id="261" r:id="rId5"/>
    <p:sldId id="268" r:id="rId6"/>
    <p:sldId id="263" r:id="rId7"/>
    <p:sldId id="280" r:id="rId8"/>
    <p:sldId id="272" r:id="rId9"/>
    <p:sldId id="271" r:id="rId10"/>
    <p:sldId id="281" r:id="rId11"/>
    <p:sldId id="275" r:id="rId12"/>
    <p:sldId id="279" r:id="rId13"/>
    <p:sldId id="276" r:id="rId14"/>
    <p:sldId id="277" r:id="rId15"/>
  </p:sldIdLst>
  <p:sldSz cx="18288000" cy="10287000"/>
  <p:notesSz cx="6858000" cy="9144000"/>
  <p:embeddedFontLs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Montserrat Classic" panose="020B0604020202020204" charset="0"/>
      <p:regular r:id="rId20"/>
    </p:embeddedFont>
    <p:embeddedFont>
      <p:font typeface="Montserrat Light Bold" panose="020B0604020202020204" charset="0"/>
      <p:regular r:id="rId21"/>
    </p:embeddedFont>
    <p:embeddedFont>
      <p:font typeface="Montserrat Classic Bold" panose="020B0604020202020204" charset="0"/>
      <p:regular r:id="rId22"/>
    </p:embeddedFont>
    <p:embeddedFont>
      <p:font typeface="Arial Black" panose="020B0A04020102020204" pitchFamily="34" charset="0"/>
      <p:bold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CF2C"/>
    <a:srgbClr val="B6A1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22" autoAdjust="0"/>
  </p:normalViewPr>
  <p:slideViewPr>
    <p:cSldViewPr>
      <p:cViewPr varScale="1">
        <p:scale>
          <a:sx n="49" d="100"/>
          <a:sy n="49" d="100"/>
        </p:scale>
        <p:origin x="600" y="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10/27/2020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10/27/2020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10/27/2020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fif"/><Relationship Id="rId3" Type="http://schemas.openxmlformats.org/officeDocument/2006/relationships/image" Target="../media/image4.jpeg"/><Relationship Id="rId7" Type="http://schemas.openxmlformats.org/officeDocument/2006/relationships/image" Target="../media/image7.jfif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fif"/><Relationship Id="rId5" Type="http://schemas.openxmlformats.org/officeDocument/2006/relationships/image" Target="../media/image2.png"/><Relationship Id="rId10" Type="http://schemas.openxmlformats.org/officeDocument/2006/relationships/image" Target="../media/image10.png"/><Relationship Id="rId4" Type="http://schemas.openxmlformats.org/officeDocument/2006/relationships/image" Target="../media/image5.jpeg"/><Relationship Id="rId9" Type="http://schemas.openxmlformats.org/officeDocument/2006/relationships/image" Target="../media/image9.jf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23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8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624993" y="5967575"/>
            <a:ext cx="19537985" cy="511828"/>
          </a:xfrm>
          <a:prstGeom prst="rect">
            <a:avLst/>
          </a:prstGeom>
          <a:solidFill>
            <a:srgbClr val="F8CF2C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 t="30869" b="33191"/>
          <a:stretch>
            <a:fillRect/>
          </a:stretch>
        </p:blipFill>
        <p:spPr>
          <a:xfrm>
            <a:off x="-780803" y="6479403"/>
            <a:ext cx="19849606" cy="475289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4185545" y="1540797"/>
            <a:ext cx="6388758" cy="3522724"/>
            <a:chOff x="0" y="0"/>
            <a:chExt cx="8518344" cy="4696966"/>
          </a:xfrm>
        </p:grpSpPr>
        <p:sp>
          <p:nvSpPr>
            <p:cNvPr id="5" name="TextBox 5"/>
            <p:cNvSpPr txBox="1"/>
            <p:nvPr/>
          </p:nvSpPr>
          <p:spPr>
            <a:xfrm>
              <a:off x="0" y="1196483"/>
              <a:ext cx="8518344" cy="23129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2507"/>
                </a:lnSpc>
              </a:pPr>
              <a:r>
                <a:rPr lang="en-US" sz="12507" spc="250">
                  <a:solidFill>
                    <a:srgbClr val="EDF0ED"/>
                  </a:solidFill>
                  <a:latin typeface="Montserrat Classic Bold"/>
                </a:rPr>
                <a:t>PHOS</a:t>
              </a:r>
              <a:r>
                <a:rPr lang="en-US" sz="12507" spc="250">
                  <a:solidFill>
                    <a:srgbClr val="F8CF2C"/>
                  </a:solidFill>
                  <a:latin typeface="Montserrat Classic Bold"/>
                </a:rPr>
                <a:t>4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4040065"/>
              <a:ext cx="8518344" cy="6569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026"/>
                </a:lnSpc>
              </a:pPr>
              <a:r>
                <a:rPr lang="en-US" sz="3097" spc="123">
                  <a:solidFill>
                    <a:srgbClr val="FFFEE6"/>
                  </a:solidFill>
                  <a:latin typeface="Montserrat Classic"/>
                </a:rPr>
                <a:t>BANDTEC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518344" cy="7737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645"/>
                </a:lnSpc>
              </a:pPr>
              <a:r>
                <a:rPr lang="en-US" sz="3573" spc="178">
                  <a:solidFill>
                    <a:srgbClr val="FFFEE6"/>
                  </a:solidFill>
                  <a:latin typeface="Montserrat Classic"/>
                </a:rPr>
                <a:t>SPRINT 1</a:t>
              </a:r>
            </a:p>
          </p:txBody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2084437" y="-201819"/>
            <a:ext cx="6269982" cy="616939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312130"/>
          </a:xfrm>
          <a:prstGeom prst="rect">
            <a:avLst/>
          </a:prstGeom>
        </p:spPr>
      </p:pic>
      <p:sp>
        <p:nvSpPr>
          <p:cNvPr id="2" name="AutoShape 2"/>
          <p:cNvSpPr/>
          <p:nvPr/>
        </p:nvSpPr>
        <p:spPr>
          <a:xfrm>
            <a:off x="656996" y="3339944"/>
            <a:ext cx="11763604" cy="45719"/>
          </a:xfrm>
          <a:prstGeom prst="rect">
            <a:avLst/>
          </a:prstGeom>
          <a:solidFill>
            <a:srgbClr val="F8CF2C"/>
          </a:solidFill>
        </p:spPr>
      </p:sp>
      <p:sp>
        <p:nvSpPr>
          <p:cNvPr id="3" name="TextBox 3"/>
          <p:cNvSpPr txBox="1"/>
          <p:nvPr/>
        </p:nvSpPr>
        <p:spPr>
          <a:xfrm>
            <a:off x="648796" y="1082916"/>
            <a:ext cx="12076604" cy="22570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800"/>
              </a:lnSpc>
            </a:pPr>
            <a:r>
              <a:rPr lang="en-US" sz="8000" spc="160" dirty="0">
                <a:solidFill>
                  <a:srgbClr val="F8CF2C"/>
                </a:solidFill>
                <a:latin typeface="Montserrat Classic Bold"/>
              </a:rPr>
              <a:t>BANCO DE DADOS DO PROJETO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5309876" y="1016241"/>
            <a:ext cx="1949424" cy="1949424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028700" y="6573512"/>
            <a:ext cx="5109458" cy="2684788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667184" y="3459639"/>
            <a:ext cx="7603463" cy="1000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 algn="l">
              <a:lnSpc>
                <a:spcPts val="3919"/>
              </a:lnSpc>
              <a:buFont typeface="Arial" panose="020B0604020202020204" pitchFamily="34" charset="0"/>
              <a:buChar char="•"/>
            </a:pPr>
            <a:r>
              <a:rPr lang="en-US" sz="2800" spc="70" dirty="0">
                <a:solidFill>
                  <a:srgbClr val="FFFEE6"/>
                </a:solidFill>
                <a:latin typeface="Montserrat Classic"/>
              </a:rPr>
              <a:t>DADOS DO </a:t>
            </a:r>
            <a:r>
              <a:rPr lang="en-US" sz="2800" spc="70" dirty="0" smtClean="0">
                <a:solidFill>
                  <a:srgbClr val="FFFEE6"/>
                </a:solidFill>
                <a:latin typeface="Montserrat Classic"/>
              </a:rPr>
              <a:t>PROJETO</a:t>
            </a:r>
          </a:p>
          <a:p>
            <a:pPr marL="457200" indent="-457200" algn="l">
              <a:lnSpc>
                <a:spcPts val="3919"/>
              </a:lnSpc>
              <a:buFont typeface="Arial" panose="020B0604020202020204" pitchFamily="34" charset="0"/>
              <a:buChar char="•"/>
            </a:pPr>
            <a:r>
              <a:rPr lang="en-US" sz="2800" spc="70" dirty="0" smtClean="0">
                <a:solidFill>
                  <a:srgbClr val="FFFEE6"/>
                </a:solidFill>
                <a:latin typeface="Montserrat Classic"/>
              </a:rPr>
              <a:t>MODELO LÓGICO </a:t>
            </a:r>
            <a:endParaRPr lang="en-US" sz="2800" spc="70" dirty="0">
              <a:solidFill>
                <a:srgbClr val="FFFEE6"/>
              </a:solidFill>
              <a:latin typeface="Montserrat Classic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648134" y="191515"/>
            <a:ext cx="7641563" cy="571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50"/>
              </a:lnSpc>
            </a:pPr>
            <a:endParaRPr/>
          </a:p>
        </p:txBody>
      </p:sp>
      <p:sp>
        <p:nvSpPr>
          <p:cNvPr id="8" name="TextBox 8"/>
          <p:cNvSpPr txBox="1"/>
          <p:nvPr/>
        </p:nvSpPr>
        <p:spPr>
          <a:xfrm>
            <a:off x="11941837" y="9612399"/>
            <a:ext cx="5965163" cy="3571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spc="126">
                <a:solidFill>
                  <a:srgbClr val="FFFEE6"/>
                </a:solidFill>
                <a:latin typeface="Montserrat Classic Bold"/>
              </a:rPr>
              <a:t>PHOS4 | 2020</a:t>
            </a:r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24801" y="3486390"/>
            <a:ext cx="10134600" cy="6071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421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t="21875" b="21875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27075" y="-76562"/>
            <a:ext cx="7642225" cy="4390238"/>
            <a:chOff x="0" y="-38100"/>
            <a:chExt cx="10189633" cy="5853650"/>
          </a:xfrm>
        </p:grpSpPr>
        <p:sp>
          <p:nvSpPr>
            <p:cNvPr id="3" name="AutoShape 3"/>
            <p:cNvSpPr/>
            <p:nvPr/>
          </p:nvSpPr>
          <p:spPr>
            <a:xfrm>
              <a:off x="883" y="4629593"/>
              <a:ext cx="10176933" cy="101600"/>
            </a:xfrm>
            <a:prstGeom prst="rect">
              <a:avLst/>
            </a:prstGeom>
            <a:solidFill>
              <a:srgbClr val="F8CF2C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883" y="1115509"/>
              <a:ext cx="10188750" cy="30475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8800"/>
                </a:lnSpc>
              </a:pPr>
              <a:r>
                <a:rPr lang="en-US" sz="8000" spc="160">
                  <a:solidFill>
                    <a:srgbClr val="F8CF2C"/>
                  </a:solidFill>
                  <a:latin typeface="Montserrat Classic Bold"/>
                </a:rPr>
                <a:t>SIMULADOR DO SENSOR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5222567"/>
              <a:ext cx="10137950" cy="5929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57200" indent="-457200" algn="l">
                <a:lnSpc>
                  <a:spcPts val="3919"/>
                </a:lnSpc>
                <a:buFont typeface="Arial" panose="020B0604020202020204" pitchFamily="34" charset="0"/>
                <a:buChar char="•"/>
              </a:pPr>
              <a:r>
                <a:rPr lang="en-US" sz="2800" spc="70" dirty="0">
                  <a:solidFill>
                    <a:srgbClr val="FFFEE6"/>
                  </a:solidFill>
                  <a:latin typeface="Montserrat Classic"/>
                </a:rPr>
                <a:t>GRAFÍCOS 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10188750" cy="7493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550"/>
                </a:lnSpc>
              </a:pPr>
              <a:endParaRPr/>
            </a:p>
          </p:txBody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5309876" y="1028700"/>
            <a:ext cx="1949424" cy="194942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028700" y="6795960"/>
            <a:ext cx="6233773" cy="246234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1941837" y="9612399"/>
            <a:ext cx="5965163" cy="3571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spc="126">
                <a:solidFill>
                  <a:srgbClr val="FFFEE6"/>
                </a:solidFill>
                <a:latin typeface="Montserrat Classic Bold"/>
              </a:rPr>
              <a:t>PHOS4 | 2020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t="21875" b="21875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9362" y="3714269"/>
            <a:ext cx="7632700" cy="76200"/>
          </a:xfrm>
          <a:prstGeom prst="rect">
            <a:avLst/>
          </a:prstGeom>
          <a:solidFill>
            <a:srgbClr val="F8CF2C"/>
          </a:solidFill>
        </p:spPr>
      </p:sp>
      <p:sp>
        <p:nvSpPr>
          <p:cNvPr id="3" name="TextBox 3"/>
          <p:cNvSpPr txBox="1"/>
          <p:nvPr/>
        </p:nvSpPr>
        <p:spPr>
          <a:xfrm>
            <a:off x="1029362" y="1095375"/>
            <a:ext cx="9115128" cy="22689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800"/>
              </a:lnSpc>
            </a:pPr>
            <a:r>
              <a:rPr lang="en-US" sz="8000" spc="160" dirty="0">
                <a:solidFill>
                  <a:srgbClr val="F8CF2C"/>
                </a:solidFill>
                <a:latin typeface="Montserrat Classic Bold"/>
              </a:rPr>
              <a:t>BACKLOG DO PROJETO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5309876" y="1028700"/>
            <a:ext cx="1949424" cy="1949424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029362" y="5994587"/>
            <a:ext cx="3263713" cy="3263713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028700" y="3990581"/>
            <a:ext cx="7603463" cy="4447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 algn="l">
              <a:lnSpc>
                <a:spcPts val="3919"/>
              </a:lnSpc>
              <a:buFont typeface="Arial" panose="020B0604020202020204" pitchFamily="34" charset="0"/>
              <a:buChar char="•"/>
            </a:pPr>
            <a:r>
              <a:rPr lang="en-US" sz="2800" spc="70" dirty="0">
                <a:solidFill>
                  <a:srgbClr val="FFFEE6"/>
                </a:solidFill>
                <a:latin typeface="Montserrat Classic"/>
              </a:rPr>
              <a:t>PLANILHA DE REQUISITOS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63938" y="253005"/>
            <a:ext cx="7641563" cy="571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50"/>
              </a:lnSpc>
            </a:pPr>
            <a:endParaRPr/>
          </a:p>
        </p:txBody>
      </p:sp>
      <p:sp>
        <p:nvSpPr>
          <p:cNvPr id="8" name="TextBox 8"/>
          <p:cNvSpPr txBox="1"/>
          <p:nvPr/>
        </p:nvSpPr>
        <p:spPr>
          <a:xfrm>
            <a:off x="11941837" y="9612399"/>
            <a:ext cx="5965163" cy="3571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spc="126">
                <a:solidFill>
                  <a:srgbClr val="FFFEE6"/>
                </a:solidFill>
                <a:latin typeface="Montserrat Classic Bold"/>
              </a:rPr>
              <a:t>PHOS4 | 2020</a:t>
            </a:r>
          </a:p>
        </p:txBody>
      </p:sp>
    </p:spTree>
    <p:extLst>
      <p:ext uri="{BB962C8B-B14F-4D97-AF65-F5344CB8AC3E}">
        <p14:creationId xmlns:p14="http://schemas.microsoft.com/office/powerpoint/2010/main" val="6043048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t="21875" b="21875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9362" y="3714269"/>
            <a:ext cx="7632700" cy="76200"/>
          </a:xfrm>
          <a:prstGeom prst="rect">
            <a:avLst/>
          </a:prstGeom>
          <a:solidFill>
            <a:srgbClr val="F8CF2C"/>
          </a:solidFill>
        </p:spPr>
      </p:sp>
      <p:sp>
        <p:nvSpPr>
          <p:cNvPr id="3" name="TextBox 3"/>
          <p:cNvSpPr txBox="1"/>
          <p:nvPr/>
        </p:nvSpPr>
        <p:spPr>
          <a:xfrm>
            <a:off x="1029362" y="1094220"/>
            <a:ext cx="9115128" cy="2270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800"/>
              </a:lnSpc>
            </a:pPr>
            <a:r>
              <a:rPr lang="en-US" sz="8000" spc="160" dirty="0">
                <a:solidFill>
                  <a:srgbClr val="F8CF2C"/>
                </a:solidFill>
                <a:latin typeface="Montserrat Classic Bold"/>
              </a:rPr>
              <a:t>REPOSITÓRIO DO PROJETO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5309876" y="1028700"/>
            <a:ext cx="1949424" cy="1949424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363212" y="5535699"/>
            <a:ext cx="2921508" cy="41148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028700" y="3990581"/>
            <a:ext cx="7603463" cy="4447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 algn="l">
              <a:lnSpc>
                <a:spcPts val="3919"/>
              </a:lnSpc>
              <a:buFont typeface="Arial" panose="020B0604020202020204" pitchFamily="34" charset="0"/>
              <a:buChar char="•"/>
            </a:pPr>
            <a:r>
              <a:rPr lang="en-US" sz="2800" spc="70" dirty="0">
                <a:solidFill>
                  <a:srgbClr val="FFFEE6"/>
                </a:solidFill>
                <a:latin typeface="Montserrat Classic"/>
              </a:rPr>
              <a:t>PLANILHA DE REQUISITOS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63938" y="253005"/>
            <a:ext cx="7641563" cy="571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50"/>
              </a:lnSpc>
            </a:pPr>
            <a:endParaRPr/>
          </a:p>
        </p:txBody>
      </p:sp>
      <p:sp>
        <p:nvSpPr>
          <p:cNvPr id="8" name="TextBox 8"/>
          <p:cNvSpPr txBox="1"/>
          <p:nvPr/>
        </p:nvSpPr>
        <p:spPr>
          <a:xfrm>
            <a:off x="11941837" y="9612399"/>
            <a:ext cx="5965163" cy="3571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spc="126">
                <a:solidFill>
                  <a:srgbClr val="FFFEE6"/>
                </a:solidFill>
                <a:latin typeface="Montserrat Classic Bold"/>
              </a:rPr>
              <a:t>PHOS4 | 2020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8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082301" y="7288533"/>
            <a:ext cx="4723932" cy="4723932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91919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6083228" y="-1699326"/>
            <a:ext cx="10401535" cy="10401535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91919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-3298398" y="4367945"/>
            <a:ext cx="10401535" cy="10401535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91919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-980196" y="-3130194"/>
            <a:ext cx="5765132" cy="5765132"/>
            <a:chOff x="0" y="0"/>
            <a:chExt cx="6350000" cy="6350000"/>
          </a:xfrm>
        </p:grpSpPr>
        <p:sp>
          <p:nvSpPr>
            <p:cNvPr id="9" name="Freeform 9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91919"/>
            </a:solidFill>
          </p:spPr>
        </p:sp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093537" y="4736336"/>
            <a:ext cx="2380917" cy="2380917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7103137" y="1095375"/>
            <a:ext cx="6593813" cy="11519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800"/>
              </a:lnSpc>
            </a:pPr>
            <a:r>
              <a:rPr lang="en-US" sz="8000" spc="160">
                <a:solidFill>
                  <a:srgbClr val="F8CF2C"/>
                </a:solidFill>
                <a:latin typeface="Montserrat Classic Bold"/>
              </a:rPr>
              <a:t>OBRIGADO!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918861" y="2558738"/>
            <a:ext cx="8687554" cy="18092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19"/>
              </a:lnSpc>
            </a:pPr>
            <a:r>
              <a:rPr lang="en-US" sz="3442" spc="86">
                <a:solidFill>
                  <a:srgbClr val="EDF0ED"/>
                </a:solidFill>
                <a:latin typeface="Montserrat Classic"/>
              </a:rPr>
              <a:t>PHOS</a:t>
            </a:r>
            <a:r>
              <a:rPr lang="en-US" sz="3442" spc="86">
                <a:solidFill>
                  <a:srgbClr val="F8CF2C"/>
                </a:solidFill>
                <a:latin typeface="Montserrat Classic"/>
              </a:rPr>
              <a:t>4 - "SUSTENTABILIDADE E CONSUMO CONSCIENTE ANDAM JUNTOS!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3">
            <a:alphaModFix amt="18000"/>
          </a:blip>
          <a:srcRect/>
          <a:stretch>
            <a:fillRect/>
          </a:stretch>
        </p:blipFill>
        <p:spPr>
          <a:xfrm>
            <a:off x="-1427348" y="-630748"/>
            <a:ext cx="9308611" cy="9159275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17259300" y="-1905902"/>
            <a:ext cx="2934602" cy="2934602"/>
            <a:chOff x="0" y="0"/>
            <a:chExt cx="6350000" cy="6350000"/>
          </a:xfrm>
        </p:grpSpPr>
        <p:sp>
          <p:nvSpPr>
            <p:cNvPr id="15" name="Freeform 1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91919"/>
            </a:solidFill>
          </p:spPr>
        </p:sp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29062" y="8528527"/>
            <a:ext cx="3441440" cy="1281473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12099719" y="9452899"/>
            <a:ext cx="5965163" cy="3571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spc="126">
                <a:solidFill>
                  <a:srgbClr val="FFFEE6"/>
                </a:solidFill>
                <a:latin typeface="Montserrat Classic Bold"/>
              </a:rPr>
              <a:t>PHOS4 | 2020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15000"/>
          </a:blip>
          <a:srcRect t="33428" b="27664"/>
          <a:stretch>
            <a:fillRect/>
          </a:stretch>
        </p:blipFill>
        <p:spPr>
          <a:xfrm>
            <a:off x="202499" y="75153"/>
            <a:ext cx="19577438" cy="5068347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 rot="5400000">
            <a:off x="-5724752" y="4832342"/>
            <a:ext cx="11232185" cy="622316"/>
          </a:xfrm>
          <a:prstGeom prst="rect">
            <a:avLst/>
          </a:prstGeom>
          <a:solidFill>
            <a:srgbClr val="F8CF2C"/>
          </a:solidFill>
        </p:spPr>
      </p:sp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419612" y="6572272"/>
            <a:ext cx="2708387" cy="2860793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124212" y="6540015"/>
            <a:ext cx="2793375" cy="2994478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555724" y="927600"/>
            <a:ext cx="7424505" cy="8602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21"/>
              </a:lnSpc>
            </a:pPr>
            <a:r>
              <a:rPr lang="en-US" sz="5601" spc="112" dirty="0">
                <a:solidFill>
                  <a:srgbClr val="F8CF2C"/>
                </a:solidFill>
                <a:latin typeface="Montserrat Classic Bold"/>
              </a:rPr>
              <a:t>COLABORADORES</a:t>
            </a:r>
            <a:r>
              <a:rPr lang="en-US" sz="5601" spc="112" dirty="0">
                <a:solidFill>
                  <a:srgbClr val="252827"/>
                </a:solidFill>
                <a:latin typeface="Montserrat Classic Bold"/>
              </a:rPr>
              <a:t>: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856518" y="5438231"/>
            <a:ext cx="3733799" cy="1540372"/>
            <a:chOff x="0" y="-57149"/>
            <a:chExt cx="2306041" cy="2053829"/>
          </a:xfrm>
        </p:grpSpPr>
        <p:sp>
          <p:nvSpPr>
            <p:cNvPr id="14" name="TextBox 14"/>
            <p:cNvSpPr txBox="1"/>
            <p:nvPr/>
          </p:nvSpPr>
          <p:spPr>
            <a:xfrm>
              <a:off x="0" y="-57149"/>
              <a:ext cx="2306041" cy="12598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800" spc="70" dirty="0">
                  <a:solidFill>
                    <a:srgbClr val="F8CF2C"/>
                  </a:solidFill>
                  <a:latin typeface="Montserrat Classic"/>
                </a:rPr>
                <a:t>Beatriz Campos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1535015"/>
              <a:ext cx="2306041" cy="4616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660"/>
                </a:lnSpc>
              </a:pPr>
              <a:endParaRPr>
                <a:solidFill>
                  <a:srgbClr val="F8CF2C"/>
                </a:solidFill>
              </a:endParaRP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772170"/>
              <a:ext cx="2306041" cy="5300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79"/>
                </a:lnSpc>
              </a:pPr>
              <a:endParaRPr>
                <a:solidFill>
                  <a:srgbClr val="F8CF2C"/>
                </a:solidFill>
              </a:endParaRP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5194030" y="5473189"/>
            <a:ext cx="2899542" cy="1540372"/>
            <a:chOff x="0" y="-57149"/>
            <a:chExt cx="1886480" cy="2053829"/>
          </a:xfrm>
        </p:grpSpPr>
        <p:sp>
          <p:nvSpPr>
            <p:cNvPr id="18" name="TextBox 18"/>
            <p:cNvSpPr txBox="1"/>
            <p:nvPr/>
          </p:nvSpPr>
          <p:spPr>
            <a:xfrm>
              <a:off x="0" y="-57149"/>
              <a:ext cx="1886480" cy="19266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919"/>
                </a:lnSpc>
              </a:pPr>
              <a:r>
                <a:rPr lang="en-US" sz="2800" spc="70" dirty="0">
                  <a:solidFill>
                    <a:srgbClr val="F8CF2C"/>
                  </a:solidFill>
                  <a:latin typeface="Montserrat Classic"/>
                </a:rPr>
                <a:t>Carlos Eduardo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1535015"/>
              <a:ext cx="1886480" cy="4616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660"/>
                </a:lnSpc>
              </a:pPr>
              <a:endParaRPr>
                <a:solidFill>
                  <a:srgbClr val="F8CF2C"/>
                </a:solidFill>
              </a:endParaRP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772170"/>
              <a:ext cx="1886480" cy="5300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79"/>
                </a:lnSpc>
              </a:pPr>
              <a:endParaRPr>
                <a:solidFill>
                  <a:srgbClr val="F8CF2C"/>
                </a:solidFill>
              </a:endParaRP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061228" y="9516740"/>
            <a:ext cx="3279598" cy="1540372"/>
            <a:chOff x="0" y="-57149"/>
            <a:chExt cx="3248219" cy="2053829"/>
          </a:xfrm>
        </p:grpSpPr>
        <p:sp>
          <p:nvSpPr>
            <p:cNvPr id="22" name="TextBox 22"/>
            <p:cNvSpPr txBox="1"/>
            <p:nvPr/>
          </p:nvSpPr>
          <p:spPr>
            <a:xfrm>
              <a:off x="0" y="-57149"/>
              <a:ext cx="3248219" cy="12598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800" spc="70" dirty="0">
                  <a:solidFill>
                    <a:srgbClr val="F8CF2C"/>
                  </a:solidFill>
                  <a:latin typeface="Montserrat Classic"/>
                </a:rPr>
                <a:t>Luis Fernando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1535015"/>
              <a:ext cx="3248219" cy="4616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660"/>
                </a:lnSpc>
              </a:pPr>
              <a:endParaRPr>
                <a:solidFill>
                  <a:srgbClr val="F8CF2C"/>
                </a:solidFill>
              </a:endParaRP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772170"/>
              <a:ext cx="3248219" cy="5300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79"/>
                </a:lnSpc>
              </a:pPr>
              <a:endParaRPr>
                <a:solidFill>
                  <a:srgbClr val="F8CF2C"/>
                </a:solidFill>
              </a:endParaRP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9174809" y="5438231"/>
            <a:ext cx="3648480" cy="1540372"/>
            <a:chOff x="0" y="-57149"/>
            <a:chExt cx="3418532" cy="2053829"/>
          </a:xfrm>
        </p:grpSpPr>
        <p:sp>
          <p:nvSpPr>
            <p:cNvPr id="30" name="TextBox 30"/>
            <p:cNvSpPr txBox="1"/>
            <p:nvPr/>
          </p:nvSpPr>
          <p:spPr>
            <a:xfrm>
              <a:off x="0" y="-57149"/>
              <a:ext cx="3418532" cy="12598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800" spc="70" dirty="0">
                  <a:solidFill>
                    <a:srgbClr val="F8CF2C"/>
                  </a:solidFill>
                  <a:latin typeface="Montserrat Classic"/>
                </a:rPr>
                <a:t>Franklin da Silva</a:t>
              </a:r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0" y="1535015"/>
              <a:ext cx="3418532" cy="4616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660"/>
                </a:lnSpc>
              </a:pPr>
              <a:endParaRPr>
                <a:solidFill>
                  <a:srgbClr val="F8CF2C"/>
                </a:solidFill>
              </a:endParaRPr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0" y="772170"/>
              <a:ext cx="3418532" cy="5300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79"/>
                </a:lnSpc>
              </a:pPr>
              <a:endParaRPr>
                <a:solidFill>
                  <a:srgbClr val="F8CF2C"/>
                </a:solidFill>
              </a:endParaRPr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5337039" y="9516740"/>
            <a:ext cx="5938753" cy="1414673"/>
            <a:chOff x="-3038370" y="110450"/>
            <a:chExt cx="5615587" cy="1886230"/>
          </a:xfrm>
        </p:grpSpPr>
        <p:sp>
          <p:nvSpPr>
            <p:cNvPr id="34" name="TextBox 34"/>
            <p:cNvSpPr txBox="1"/>
            <p:nvPr/>
          </p:nvSpPr>
          <p:spPr>
            <a:xfrm>
              <a:off x="-3038370" y="110450"/>
              <a:ext cx="2577217" cy="12598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919"/>
                </a:lnSpc>
              </a:pPr>
              <a:r>
                <a:rPr lang="en-US" sz="2800" spc="70" dirty="0" err="1">
                  <a:solidFill>
                    <a:srgbClr val="F8CF2C"/>
                  </a:solidFill>
                  <a:latin typeface="Montserrat Classic"/>
                </a:rPr>
                <a:t>Matheus</a:t>
              </a:r>
              <a:r>
                <a:rPr lang="en-US" sz="2800" spc="70" dirty="0">
                  <a:solidFill>
                    <a:srgbClr val="F8CF2C"/>
                  </a:solidFill>
                  <a:latin typeface="Montserrat Classic"/>
                </a:rPr>
                <a:t> Silva</a:t>
              </a:r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0" y="1535015"/>
              <a:ext cx="2577217" cy="4616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660"/>
                </a:lnSpc>
              </a:pPr>
              <a:endParaRPr>
                <a:solidFill>
                  <a:srgbClr val="F8CF2C"/>
                </a:solidFill>
              </a:endParaRPr>
            </a:p>
          </p:txBody>
        </p:sp>
        <p:sp>
          <p:nvSpPr>
            <p:cNvPr id="36" name="TextBox 36"/>
            <p:cNvSpPr txBox="1"/>
            <p:nvPr/>
          </p:nvSpPr>
          <p:spPr>
            <a:xfrm>
              <a:off x="0" y="772170"/>
              <a:ext cx="2577217" cy="5300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79"/>
                </a:lnSpc>
              </a:pPr>
              <a:endParaRPr>
                <a:solidFill>
                  <a:srgbClr val="F8CF2C"/>
                </a:solidFill>
              </a:endParaRPr>
            </a:p>
          </p:txBody>
        </p:sp>
      </p:grpSp>
      <p:grpSp>
        <p:nvGrpSpPr>
          <p:cNvPr id="37" name="Group 37"/>
          <p:cNvGrpSpPr/>
          <p:nvPr/>
        </p:nvGrpSpPr>
        <p:grpSpPr>
          <a:xfrm>
            <a:off x="13904526" y="5472547"/>
            <a:ext cx="3309959" cy="1540372"/>
            <a:chOff x="0" y="-57149"/>
            <a:chExt cx="1859440" cy="2053829"/>
          </a:xfrm>
        </p:grpSpPr>
        <p:sp>
          <p:nvSpPr>
            <p:cNvPr id="38" name="TextBox 38"/>
            <p:cNvSpPr txBox="1"/>
            <p:nvPr/>
          </p:nvSpPr>
          <p:spPr>
            <a:xfrm>
              <a:off x="0" y="-57149"/>
              <a:ext cx="1859440" cy="12598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919"/>
                </a:lnSpc>
              </a:pPr>
              <a:r>
                <a:rPr lang="en-US" sz="2800" spc="70" dirty="0">
                  <a:solidFill>
                    <a:srgbClr val="F8CF2C"/>
                  </a:solidFill>
                  <a:latin typeface="Montserrat Classic"/>
                </a:rPr>
                <a:t>Isabella </a:t>
              </a:r>
              <a:r>
                <a:rPr lang="en-US" sz="2800" spc="70" dirty="0" err="1">
                  <a:solidFill>
                    <a:srgbClr val="F8CF2C"/>
                  </a:solidFill>
                  <a:latin typeface="Montserrat Classic"/>
                </a:rPr>
                <a:t>Pires</a:t>
              </a:r>
              <a:endParaRPr lang="en-US" sz="2800" spc="70" dirty="0">
                <a:solidFill>
                  <a:srgbClr val="F8CF2C"/>
                </a:solidFill>
                <a:latin typeface="Montserrat Classic"/>
              </a:endParaRPr>
            </a:p>
          </p:txBody>
        </p:sp>
        <p:sp>
          <p:nvSpPr>
            <p:cNvPr id="39" name="TextBox 39"/>
            <p:cNvSpPr txBox="1"/>
            <p:nvPr/>
          </p:nvSpPr>
          <p:spPr>
            <a:xfrm>
              <a:off x="0" y="1535015"/>
              <a:ext cx="1859440" cy="4616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660"/>
                </a:lnSpc>
              </a:pPr>
              <a:endParaRPr>
                <a:solidFill>
                  <a:srgbClr val="F8CF2C"/>
                </a:solidFill>
              </a:endParaRPr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0" y="772170"/>
              <a:ext cx="1859440" cy="5300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79"/>
                </a:lnSpc>
              </a:pPr>
              <a:endParaRPr>
                <a:solidFill>
                  <a:srgbClr val="F8CF2C"/>
                </a:solidFill>
              </a:endParaRPr>
            </a:p>
          </p:txBody>
        </p:sp>
      </p:grpSp>
      <p:grpSp>
        <p:nvGrpSpPr>
          <p:cNvPr id="41" name="Group 41"/>
          <p:cNvGrpSpPr/>
          <p:nvPr/>
        </p:nvGrpSpPr>
        <p:grpSpPr>
          <a:xfrm>
            <a:off x="9218294" y="9640389"/>
            <a:ext cx="3561510" cy="1540372"/>
            <a:chOff x="0" y="-57149"/>
            <a:chExt cx="1945686" cy="2053829"/>
          </a:xfrm>
        </p:grpSpPr>
        <p:sp>
          <p:nvSpPr>
            <p:cNvPr id="42" name="TextBox 42"/>
            <p:cNvSpPr txBox="1"/>
            <p:nvPr/>
          </p:nvSpPr>
          <p:spPr>
            <a:xfrm>
              <a:off x="0" y="-57149"/>
              <a:ext cx="1945686" cy="19266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800" spc="70" dirty="0">
                  <a:solidFill>
                    <a:srgbClr val="F8CF2C"/>
                  </a:solidFill>
                  <a:latin typeface="Montserrat Classic"/>
                </a:rPr>
                <a:t>Pedro Henrique</a:t>
              </a:r>
            </a:p>
          </p:txBody>
        </p:sp>
        <p:sp>
          <p:nvSpPr>
            <p:cNvPr id="43" name="TextBox 43"/>
            <p:cNvSpPr txBox="1"/>
            <p:nvPr/>
          </p:nvSpPr>
          <p:spPr>
            <a:xfrm>
              <a:off x="0" y="1535015"/>
              <a:ext cx="1945686" cy="4616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660"/>
                </a:lnSpc>
              </a:pPr>
              <a:endParaRPr>
                <a:solidFill>
                  <a:srgbClr val="F8CF2C"/>
                </a:solidFill>
              </a:endParaRPr>
            </a:p>
          </p:txBody>
        </p:sp>
        <p:sp>
          <p:nvSpPr>
            <p:cNvPr id="44" name="TextBox 44"/>
            <p:cNvSpPr txBox="1"/>
            <p:nvPr/>
          </p:nvSpPr>
          <p:spPr>
            <a:xfrm>
              <a:off x="0" y="772170"/>
              <a:ext cx="1945686" cy="5300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79"/>
                </a:lnSpc>
              </a:pPr>
              <a:endParaRPr>
                <a:solidFill>
                  <a:srgbClr val="F8CF2C"/>
                </a:solidFill>
              </a:endParaRPr>
            </a:p>
          </p:txBody>
        </p:sp>
      </p:grpSp>
      <p:pic>
        <p:nvPicPr>
          <p:cNvPr id="45" name="Picture 4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4080513" y="6898373"/>
            <a:ext cx="2320962" cy="2283727"/>
          </a:xfrm>
          <a:prstGeom prst="rect">
            <a:avLst/>
          </a:prstGeom>
        </p:spPr>
      </p:pic>
      <p:sp>
        <p:nvSpPr>
          <p:cNvPr id="47" name="AutoShape 4" descr="blob:https://web.whatsapp.com/6329a5fb-e8f9-43c0-99ea-165c02429953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48" name="Imagem 4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4336" y="2300967"/>
            <a:ext cx="2691549" cy="2808287"/>
          </a:xfrm>
          <a:prstGeom prst="rect">
            <a:avLst/>
          </a:prstGeom>
        </p:spPr>
      </p:pic>
      <p:pic>
        <p:nvPicPr>
          <p:cNvPr id="49" name="Imagem 4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30927" y="2152616"/>
            <a:ext cx="2743772" cy="2956638"/>
          </a:xfrm>
          <a:prstGeom prst="rect">
            <a:avLst/>
          </a:prstGeom>
        </p:spPr>
      </p:pic>
      <p:pic>
        <p:nvPicPr>
          <p:cNvPr id="50" name="Imagem 4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2335" y="2287822"/>
            <a:ext cx="2693430" cy="2855678"/>
          </a:xfrm>
          <a:prstGeom prst="rect">
            <a:avLst/>
          </a:prstGeom>
        </p:spPr>
      </p:pic>
      <p:pic>
        <p:nvPicPr>
          <p:cNvPr id="51" name="Imagem 5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591" y="2316502"/>
            <a:ext cx="2702873" cy="2865273"/>
          </a:xfrm>
          <a:prstGeom prst="rect">
            <a:avLst/>
          </a:prstGeom>
        </p:spPr>
      </p:pic>
      <p:pic>
        <p:nvPicPr>
          <p:cNvPr id="52" name="Imagem 5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684600" y="6474094"/>
            <a:ext cx="2628900" cy="311999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l="6430" t="33771" r="5224" b="33178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3181237"/>
            <a:ext cx="16209357" cy="34624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94"/>
              </a:lnSpc>
            </a:pPr>
            <a:endParaRPr dirty="0"/>
          </a:p>
          <a:p>
            <a:pPr algn="ctr">
              <a:lnSpc>
                <a:spcPts val="4494"/>
              </a:lnSpc>
            </a:pPr>
            <a:r>
              <a:rPr lang="en-US" sz="3210" spc="80" dirty="0">
                <a:solidFill>
                  <a:srgbClr val="FFFEE6"/>
                </a:solidFill>
                <a:latin typeface="Montserrat Light Bold"/>
              </a:rPr>
              <a:t>A PHOS4 tem o </a:t>
            </a:r>
            <a:r>
              <a:rPr lang="en-US" sz="3210" spc="80" dirty="0" err="1" smtClean="0">
                <a:solidFill>
                  <a:srgbClr val="FFFEE6"/>
                </a:solidFill>
                <a:latin typeface="Montserrat Light Bold"/>
              </a:rPr>
              <a:t>intuito</a:t>
            </a:r>
            <a:r>
              <a:rPr lang="en-US" sz="3210" spc="80" dirty="0" smtClean="0">
                <a:solidFill>
                  <a:srgbClr val="FFFEE6"/>
                </a:solidFill>
                <a:latin typeface="Montserrat Light Bold"/>
              </a:rPr>
              <a:t> </a:t>
            </a:r>
            <a:r>
              <a:rPr lang="en-US" sz="3210" spc="80" dirty="0">
                <a:solidFill>
                  <a:srgbClr val="FFFEE6"/>
                </a:solidFill>
                <a:latin typeface="Montserrat Light Bold"/>
              </a:rPr>
              <a:t>de </a:t>
            </a:r>
            <a:r>
              <a:rPr lang="en-US" sz="3210" spc="80" dirty="0" err="1">
                <a:solidFill>
                  <a:srgbClr val="FFFEE6"/>
                </a:solidFill>
                <a:latin typeface="Montserrat Light Bold"/>
              </a:rPr>
              <a:t>controlar</a:t>
            </a:r>
            <a:r>
              <a:rPr lang="en-US" sz="3210" spc="80" dirty="0">
                <a:solidFill>
                  <a:srgbClr val="FFFEE6"/>
                </a:solidFill>
                <a:latin typeface="Montserrat Light Bold"/>
              </a:rPr>
              <a:t> a </a:t>
            </a:r>
            <a:r>
              <a:rPr lang="en-US" sz="3210" spc="80" dirty="0" err="1">
                <a:solidFill>
                  <a:srgbClr val="FFFEE6"/>
                </a:solidFill>
                <a:latin typeface="Montserrat Light Bold"/>
              </a:rPr>
              <a:t>luminosidade</a:t>
            </a:r>
            <a:r>
              <a:rPr lang="en-US" sz="3210" spc="80" dirty="0">
                <a:solidFill>
                  <a:srgbClr val="FFFEE6"/>
                </a:solidFill>
                <a:latin typeface="Montserrat Light Bold"/>
              </a:rPr>
              <a:t> de </a:t>
            </a:r>
            <a:r>
              <a:rPr lang="en-US" sz="3210" spc="80" dirty="0" err="1">
                <a:solidFill>
                  <a:srgbClr val="FFFEE6"/>
                </a:solidFill>
                <a:latin typeface="Montserrat Light Bold"/>
              </a:rPr>
              <a:t>ambientes</a:t>
            </a:r>
            <a:r>
              <a:rPr lang="en-US" sz="3210" spc="80" dirty="0">
                <a:solidFill>
                  <a:srgbClr val="FFFEE6"/>
                </a:solidFill>
                <a:latin typeface="Montserrat Light Bold"/>
              </a:rPr>
              <a:t> </a:t>
            </a:r>
            <a:r>
              <a:rPr lang="en-US" sz="3210" spc="80" dirty="0" err="1">
                <a:solidFill>
                  <a:srgbClr val="FFFEE6"/>
                </a:solidFill>
                <a:latin typeface="Montserrat Light Bold"/>
              </a:rPr>
              <a:t>corporativos</a:t>
            </a:r>
            <a:r>
              <a:rPr lang="en-US" sz="3210" spc="80" dirty="0">
                <a:solidFill>
                  <a:srgbClr val="FFFEE6"/>
                </a:solidFill>
                <a:latin typeface="Montserrat Light Bold"/>
              </a:rPr>
              <a:t> </a:t>
            </a:r>
            <a:r>
              <a:rPr lang="en-US" sz="3210" spc="80" dirty="0" err="1">
                <a:solidFill>
                  <a:srgbClr val="FFFEE6"/>
                </a:solidFill>
                <a:latin typeface="Montserrat Light Bold"/>
              </a:rPr>
              <a:t>visando</a:t>
            </a:r>
            <a:r>
              <a:rPr lang="en-US" sz="3210" spc="80" dirty="0">
                <a:solidFill>
                  <a:srgbClr val="FFFEE6"/>
                </a:solidFill>
                <a:latin typeface="Montserrat Light Bold"/>
              </a:rPr>
              <a:t> </a:t>
            </a:r>
            <a:r>
              <a:rPr lang="en-US" sz="3210" spc="80" dirty="0" err="1">
                <a:solidFill>
                  <a:srgbClr val="FFFEE6"/>
                </a:solidFill>
                <a:latin typeface="Montserrat Light Bold"/>
              </a:rPr>
              <a:t>não</a:t>
            </a:r>
            <a:r>
              <a:rPr lang="en-US" sz="3210" spc="80" dirty="0">
                <a:solidFill>
                  <a:srgbClr val="FFFEE6"/>
                </a:solidFill>
                <a:latin typeface="Montserrat Light Bold"/>
              </a:rPr>
              <a:t> </a:t>
            </a:r>
            <a:r>
              <a:rPr lang="en-US" sz="3210" spc="80" dirty="0" err="1">
                <a:solidFill>
                  <a:srgbClr val="FFFEE6"/>
                </a:solidFill>
                <a:latin typeface="Montserrat Light Bold"/>
              </a:rPr>
              <a:t>somente</a:t>
            </a:r>
            <a:r>
              <a:rPr lang="en-US" sz="3210" spc="80" dirty="0">
                <a:solidFill>
                  <a:srgbClr val="FFFEE6"/>
                </a:solidFill>
                <a:latin typeface="Montserrat Light Bold"/>
              </a:rPr>
              <a:t> o </a:t>
            </a:r>
            <a:r>
              <a:rPr lang="en-US" sz="3210" spc="80" dirty="0" err="1">
                <a:solidFill>
                  <a:srgbClr val="FFFEE6"/>
                </a:solidFill>
                <a:latin typeface="Montserrat Light Bold"/>
              </a:rPr>
              <a:t>menor</a:t>
            </a:r>
            <a:r>
              <a:rPr lang="en-US" sz="3210" spc="80" dirty="0">
                <a:solidFill>
                  <a:srgbClr val="FFFEE6"/>
                </a:solidFill>
                <a:latin typeface="Montserrat Light Bold"/>
              </a:rPr>
              <a:t> </a:t>
            </a:r>
            <a:r>
              <a:rPr lang="en-US" sz="3210" spc="80" dirty="0" err="1">
                <a:solidFill>
                  <a:srgbClr val="FFFEE6"/>
                </a:solidFill>
                <a:latin typeface="Montserrat Light Bold"/>
              </a:rPr>
              <a:t>consumo</a:t>
            </a:r>
            <a:r>
              <a:rPr lang="en-US" sz="3210" spc="80" dirty="0">
                <a:solidFill>
                  <a:srgbClr val="FFFEE6"/>
                </a:solidFill>
                <a:latin typeface="Montserrat Light Bold"/>
              </a:rPr>
              <a:t> de </a:t>
            </a:r>
            <a:r>
              <a:rPr lang="en-US" sz="3210" spc="80" dirty="0" err="1">
                <a:solidFill>
                  <a:srgbClr val="FFFEE6"/>
                </a:solidFill>
                <a:latin typeface="Montserrat Light Bold"/>
              </a:rPr>
              <a:t>energia</a:t>
            </a:r>
            <a:r>
              <a:rPr lang="en-US" sz="3210" spc="80" dirty="0">
                <a:solidFill>
                  <a:srgbClr val="FFFEE6"/>
                </a:solidFill>
                <a:latin typeface="Montserrat Light Bold"/>
              </a:rPr>
              <a:t> </a:t>
            </a:r>
            <a:r>
              <a:rPr lang="en-US" sz="3210" spc="80" dirty="0" err="1">
                <a:solidFill>
                  <a:srgbClr val="FFFEE6"/>
                </a:solidFill>
                <a:latin typeface="Montserrat Light Bold"/>
              </a:rPr>
              <a:t>como</a:t>
            </a:r>
            <a:r>
              <a:rPr lang="en-US" sz="3210" spc="80" dirty="0">
                <a:solidFill>
                  <a:srgbClr val="FFFEE6"/>
                </a:solidFill>
                <a:latin typeface="Montserrat Light Bold"/>
              </a:rPr>
              <a:t> </a:t>
            </a:r>
            <a:r>
              <a:rPr lang="en-US" sz="3210" spc="80" dirty="0" err="1">
                <a:solidFill>
                  <a:srgbClr val="FFFEE6"/>
                </a:solidFill>
                <a:latin typeface="Montserrat Light Bold"/>
              </a:rPr>
              <a:t>também</a:t>
            </a:r>
            <a:r>
              <a:rPr lang="en-US" sz="3210" spc="80" dirty="0">
                <a:solidFill>
                  <a:srgbClr val="FFFEE6"/>
                </a:solidFill>
                <a:latin typeface="Montserrat Light Bold"/>
              </a:rPr>
              <a:t> o </a:t>
            </a:r>
            <a:r>
              <a:rPr lang="en-US" sz="3210" spc="80" dirty="0" err="1">
                <a:solidFill>
                  <a:srgbClr val="FFFEE6"/>
                </a:solidFill>
                <a:latin typeface="Montserrat Light Bold"/>
              </a:rPr>
              <a:t>bem</a:t>
            </a:r>
            <a:r>
              <a:rPr lang="en-US" sz="3210" spc="80" dirty="0">
                <a:solidFill>
                  <a:srgbClr val="FFFEE6"/>
                </a:solidFill>
                <a:latin typeface="Montserrat Light Bold"/>
              </a:rPr>
              <a:t> </a:t>
            </a:r>
            <a:r>
              <a:rPr lang="en-US" sz="3210" spc="80" dirty="0" err="1">
                <a:solidFill>
                  <a:srgbClr val="FFFEE6"/>
                </a:solidFill>
                <a:latin typeface="Montserrat Light Bold"/>
              </a:rPr>
              <a:t>estar</a:t>
            </a:r>
            <a:r>
              <a:rPr lang="en-US" sz="3210" spc="80" dirty="0">
                <a:solidFill>
                  <a:srgbClr val="FFFEE6"/>
                </a:solidFill>
                <a:latin typeface="Montserrat Light Bold"/>
              </a:rPr>
              <a:t> dos </a:t>
            </a:r>
            <a:r>
              <a:rPr lang="en-US" sz="3210" spc="80" dirty="0" err="1">
                <a:solidFill>
                  <a:srgbClr val="FFFEE6"/>
                </a:solidFill>
                <a:latin typeface="Montserrat Light Bold"/>
              </a:rPr>
              <a:t>funcionários</a:t>
            </a:r>
            <a:r>
              <a:rPr lang="en-US" sz="3210" spc="80" dirty="0">
                <a:solidFill>
                  <a:srgbClr val="FFFEE6"/>
                </a:solidFill>
                <a:latin typeface="Montserrat Light Bold"/>
              </a:rPr>
              <a:t> e a </a:t>
            </a:r>
            <a:r>
              <a:rPr lang="en-US" sz="3210" spc="80" dirty="0" err="1">
                <a:solidFill>
                  <a:srgbClr val="FFFEE6"/>
                </a:solidFill>
                <a:latin typeface="Montserrat Light Bold"/>
              </a:rPr>
              <a:t>sustentabilidade</a:t>
            </a:r>
            <a:r>
              <a:rPr lang="en-US" sz="3210" spc="80" dirty="0">
                <a:solidFill>
                  <a:srgbClr val="FFFEE6"/>
                </a:solidFill>
                <a:latin typeface="Montserrat Light Bold"/>
              </a:rPr>
              <a:t>.</a:t>
            </a:r>
          </a:p>
          <a:p>
            <a:pPr algn="ctr">
              <a:lnSpc>
                <a:spcPts val="4494"/>
              </a:lnSpc>
            </a:pPr>
            <a:r>
              <a:rPr lang="en-US" sz="3210" spc="80" dirty="0">
                <a:solidFill>
                  <a:srgbClr val="FFFEE6"/>
                </a:solidFill>
                <a:latin typeface="Montserrat Light Bold"/>
              </a:rPr>
              <a:t>No </a:t>
            </a:r>
            <a:r>
              <a:rPr lang="en-US" sz="3210" spc="80" dirty="0" err="1">
                <a:solidFill>
                  <a:srgbClr val="FFFEE6"/>
                </a:solidFill>
                <a:latin typeface="Montserrat Light Bold"/>
              </a:rPr>
              <a:t>Brasil</a:t>
            </a:r>
            <a:r>
              <a:rPr lang="en-US" sz="3210" spc="80" dirty="0">
                <a:solidFill>
                  <a:srgbClr val="FFFEE6"/>
                </a:solidFill>
                <a:latin typeface="Montserrat Light Bold"/>
              </a:rPr>
              <a:t> 73% das </a:t>
            </a:r>
            <a:r>
              <a:rPr lang="en-US" sz="3210" spc="80" dirty="0" err="1">
                <a:solidFill>
                  <a:srgbClr val="FFFEE6"/>
                </a:solidFill>
                <a:latin typeface="Montserrat Light Bold"/>
              </a:rPr>
              <a:t>empresas</a:t>
            </a:r>
            <a:r>
              <a:rPr lang="en-US" sz="3210" spc="80" dirty="0">
                <a:solidFill>
                  <a:srgbClr val="FFFEE6"/>
                </a:solidFill>
                <a:latin typeface="Montserrat Light Bold"/>
              </a:rPr>
              <a:t> </a:t>
            </a:r>
            <a:r>
              <a:rPr lang="en-US" sz="3210" spc="80" dirty="0" err="1">
                <a:solidFill>
                  <a:srgbClr val="FFFEE6"/>
                </a:solidFill>
                <a:latin typeface="Montserrat Light Bold"/>
              </a:rPr>
              <a:t>não</a:t>
            </a:r>
            <a:r>
              <a:rPr lang="en-US" sz="3210" spc="80" dirty="0">
                <a:solidFill>
                  <a:srgbClr val="FFFEE6"/>
                </a:solidFill>
                <a:latin typeface="Montserrat Light Bold"/>
              </a:rPr>
              <a:t> </a:t>
            </a:r>
            <a:r>
              <a:rPr lang="en-US" sz="3210" spc="80" dirty="0" err="1">
                <a:solidFill>
                  <a:srgbClr val="FFFEE6"/>
                </a:solidFill>
                <a:latin typeface="Montserrat Light Bold"/>
              </a:rPr>
              <a:t>sobrevivem</a:t>
            </a:r>
            <a:r>
              <a:rPr lang="en-US" sz="3210" spc="80" dirty="0">
                <a:solidFill>
                  <a:srgbClr val="FFFEE6"/>
                </a:solidFill>
                <a:latin typeface="Montserrat Light Bold"/>
              </a:rPr>
              <a:t> </a:t>
            </a:r>
            <a:r>
              <a:rPr lang="en-US" sz="3210" spc="80" dirty="0" err="1">
                <a:solidFill>
                  <a:srgbClr val="FFFEE6"/>
                </a:solidFill>
                <a:latin typeface="Montserrat Light Bold"/>
              </a:rPr>
              <a:t>mais</a:t>
            </a:r>
            <a:r>
              <a:rPr lang="en-US" sz="3210" spc="80" dirty="0">
                <a:solidFill>
                  <a:srgbClr val="FFFEE6"/>
                </a:solidFill>
                <a:latin typeface="Montserrat Light Bold"/>
              </a:rPr>
              <a:t> do que 2 </a:t>
            </a:r>
            <a:r>
              <a:rPr lang="en-US" sz="3210" spc="80" dirty="0" err="1">
                <a:solidFill>
                  <a:srgbClr val="FFFEE6"/>
                </a:solidFill>
                <a:latin typeface="Montserrat Light Bold"/>
              </a:rPr>
              <a:t>anos</a:t>
            </a:r>
            <a:r>
              <a:rPr lang="en-US" sz="3210" spc="80" dirty="0">
                <a:solidFill>
                  <a:srgbClr val="FFFEE6"/>
                </a:solidFill>
                <a:latin typeface="Montserrat Light Bold"/>
              </a:rPr>
              <a:t> </a:t>
            </a:r>
            <a:r>
              <a:rPr lang="en-US" sz="3210" spc="80" dirty="0" smtClean="0">
                <a:solidFill>
                  <a:srgbClr val="FFFEE6"/>
                </a:solidFill>
                <a:latin typeface="Montserrat Light Bold"/>
              </a:rPr>
              <a:t>no </a:t>
            </a:r>
            <a:r>
              <a:rPr lang="en-US" sz="3210" spc="80" dirty="0" err="1" smtClean="0">
                <a:solidFill>
                  <a:srgbClr val="FFFEE6"/>
                </a:solidFill>
                <a:latin typeface="Montserrat Light Bold"/>
              </a:rPr>
              <a:t>mercado</a:t>
            </a:r>
            <a:r>
              <a:rPr lang="en-US" sz="3210" spc="80" dirty="0" smtClean="0">
                <a:solidFill>
                  <a:srgbClr val="FFFEE6"/>
                </a:solidFill>
                <a:latin typeface="Montserrat Light Bold"/>
              </a:rPr>
              <a:t> </a:t>
            </a:r>
            <a:r>
              <a:rPr lang="en-US" sz="3210" spc="80" dirty="0" err="1">
                <a:solidFill>
                  <a:srgbClr val="FFFEE6"/>
                </a:solidFill>
                <a:latin typeface="Montserrat Light Bold"/>
              </a:rPr>
              <a:t>devido</a:t>
            </a:r>
            <a:r>
              <a:rPr lang="en-US" sz="3210" spc="80" dirty="0">
                <a:solidFill>
                  <a:srgbClr val="FFFEE6"/>
                </a:solidFill>
                <a:latin typeface="Montserrat Light Bold"/>
              </a:rPr>
              <a:t> à </a:t>
            </a:r>
            <a:r>
              <a:rPr lang="en-US" sz="3210" spc="80" dirty="0" err="1">
                <a:solidFill>
                  <a:srgbClr val="FFFEE6"/>
                </a:solidFill>
                <a:latin typeface="Montserrat Light Bold"/>
              </a:rPr>
              <a:t>má</a:t>
            </a:r>
            <a:r>
              <a:rPr lang="en-US" sz="3210" spc="80" dirty="0">
                <a:solidFill>
                  <a:srgbClr val="FFFEE6"/>
                </a:solidFill>
                <a:latin typeface="Montserrat Light Bold"/>
              </a:rPr>
              <a:t> </a:t>
            </a:r>
            <a:r>
              <a:rPr lang="en-US" sz="3210" spc="80" dirty="0" err="1">
                <a:solidFill>
                  <a:srgbClr val="FFFEE6"/>
                </a:solidFill>
                <a:latin typeface="Montserrat Light Bold"/>
              </a:rPr>
              <a:t>gestão</a:t>
            </a:r>
            <a:r>
              <a:rPr lang="en-US" sz="3210" spc="80" dirty="0">
                <a:solidFill>
                  <a:srgbClr val="FFFEE6"/>
                </a:solidFill>
                <a:latin typeface="Montserrat Light Bold"/>
              </a:rPr>
              <a:t> e </a:t>
            </a:r>
            <a:r>
              <a:rPr lang="en-US" sz="3210" spc="80" dirty="0" err="1">
                <a:solidFill>
                  <a:srgbClr val="FFFEE6"/>
                </a:solidFill>
                <a:latin typeface="Montserrat Light Bold"/>
              </a:rPr>
              <a:t>gasto</a:t>
            </a:r>
            <a:r>
              <a:rPr lang="en-US" sz="3210" spc="80" dirty="0">
                <a:solidFill>
                  <a:srgbClr val="FFFEE6"/>
                </a:solidFill>
                <a:latin typeface="Montserrat Light Bold"/>
              </a:rPr>
              <a:t> </a:t>
            </a:r>
            <a:r>
              <a:rPr lang="en-US" sz="3210" spc="80" dirty="0" err="1">
                <a:solidFill>
                  <a:srgbClr val="FFFEE6"/>
                </a:solidFill>
                <a:latin typeface="Montserrat Light Bold"/>
              </a:rPr>
              <a:t>excessivos</a:t>
            </a:r>
            <a:r>
              <a:rPr lang="en-US" sz="3210" spc="80" dirty="0">
                <a:solidFill>
                  <a:srgbClr val="FFFEE6"/>
                </a:solidFill>
                <a:latin typeface="Montserrat Light Bold"/>
              </a:rPr>
              <a:t>.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8471895" y="7000148"/>
            <a:ext cx="1791542" cy="1791542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1941837" y="9612399"/>
            <a:ext cx="5965163" cy="3571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spc="126">
                <a:solidFill>
                  <a:srgbClr val="FFFEE6"/>
                </a:solidFill>
                <a:latin typeface="Montserrat Classic Bold"/>
              </a:rPr>
              <a:t>PHOS4 | 2020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048000" y="800100"/>
            <a:ext cx="13202610" cy="11285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800"/>
              </a:lnSpc>
            </a:pPr>
            <a:r>
              <a:rPr lang="en-US" sz="8000" spc="160" dirty="0">
                <a:solidFill>
                  <a:srgbClr val="F8CF2C"/>
                </a:solidFill>
                <a:latin typeface="Montserrat Classic Bold"/>
              </a:rPr>
              <a:t>Contexto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8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103137" y="1028700"/>
            <a:ext cx="10156163" cy="3893314"/>
            <a:chOff x="0" y="0"/>
            <a:chExt cx="13541550" cy="5191085"/>
          </a:xfrm>
        </p:grpSpPr>
        <p:sp>
          <p:nvSpPr>
            <p:cNvPr id="3" name="TextBox 3"/>
            <p:cNvSpPr txBox="1"/>
            <p:nvPr/>
          </p:nvSpPr>
          <p:spPr>
            <a:xfrm>
              <a:off x="0" y="66675"/>
              <a:ext cx="13541550" cy="30475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8800"/>
                </a:lnSpc>
              </a:pPr>
              <a:r>
                <a:rPr lang="en-US" sz="8000" spc="160" dirty="0">
                  <a:solidFill>
                    <a:srgbClr val="F8CF2C"/>
                  </a:solidFill>
                  <a:latin typeface="Montserrat Classic Bold"/>
                </a:rPr>
                <a:t>DAYLIGHT HARVESTING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4701500"/>
              <a:ext cx="13541550" cy="4895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45"/>
                </a:lnSpc>
              </a:pPr>
              <a:endParaRPr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3389361"/>
              <a:ext cx="13541550" cy="7493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550"/>
                </a:lnSpc>
              </a:pPr>
              <a:r>
                <a:rPr lang="en-US" sz="3500" spc="140">
                  <a:solidFill>
                    <a:srgbClr val="F8CF2C"/>
                  </a:solidFill>
                  <a:latin typeface="Montserrat Classic Bold"/>
                </a:rPr>
                <a:t>Tecnologia x Sustentabilidade</a:t>
              </a:r>
            </a:p>
          </p:txBody>
        </p:sp>
      </p:grpSp>
      <p:sp>
        <p:nvSpPr>
          <p:cNvPr id="6" name="AutoShape 6"/>
          <p:cNvSpPr/>
          <p:nvPr/>
        </p:nvSpPr>
        <p:spPr>
          <a:xfrm rot="5400000">
            <a:off x="-2947576" y="1713122"/>
            <a:ext cx="11183272" cy="6860755"/>
          </a:xfrm>
          <a:prstGeom prst="rect">
            <a:avLst/>
          </a:prstGeom>
          <a:solidFill>
            <a:srgbClr val="FFE169"/>
          </a:solidFill>
        </p:spPr>
      </p:sp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-3784923" y="212714"/>
            <a:ext cx="9627246" cy="9627246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690912" y="4756451"/>
            <a:ext cx="4501849" cy="4501849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1941837" y="9612399"/>
            <a:ext cx="5965163" cy="3571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spc="126">
                <a:solidFill>
                  <a:srgbClr val="FFFEE6"/>
                </a:solidFill>
                <a:latin typeface="Montserrat Classic Bold"/>
              </a:rPr>
              <a:t>PHOS4 | 2020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CF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5400000">
            <a:off x="-2156286" y="1244600"/>
            <a:ext cx="11145172" cy="7797799"/>
          </a:xfrm>
          <a:prstGeom prst="rect">
            <a:avLst/>
          </a:prstGeom>
          <a:solidFill>
            <a:srgbClr val="252827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8000010" y="3917560"/>
            <a:ext cx="1282914" cy="187286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7705037" y="1028700"/>
            <a:ext cx="1872860" cy="187286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7705037" y="6806421"/>
            <a:ext cx="1872860" cy="187286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9992387" y="1358070"/>
            <a:ext cx="6917663" cy="11569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 spc="80">
                <a:solidFill>
                  <a:srgbClr val="252827"/>
                </a:solidFill>
                <a:latin typeface="Montserrat Light Bold"/>
              </a:rPr>
              <a:t>Analise posterior e levantamento de requisitos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992387" y="4284345"/>
            <a:ext cx="6917663" cy="1151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 spc="80">
                <a:solidFill>
                  <a:srgbClr val="252827"/>
                </a:solidFill>
                <a:latin typeface="Montserrat Light Bold"/>
              </a:rPr>
              <a:t>Implantação de soluções de IoT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992387" y="7135791"/>
            <a:ext cx="6917663" cy="11569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 spc="80">
                <a:solidFill>
                  <a:srgbClr val="252827"/>
                </a:solidFill>
                <a:latin typeface="Montserrat Light Bold"/>
              </a:rPr>
              <a:t>Reduzir os gastos com energia elétrica referente a iluminação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0" y="2628900"/>
            <a:ext cx="7356056" cy="4986969"/>
            <a:chOff x="-867994" y="-56308"/>
            <a:chExt cx="9808074" cy="6649292"/>
          </a:xfrm>
        </p:grpSpPr>
        <p:sp>
          <p:nvSpPr>
            <p:cNvPr id="10" name="TextBox 10"/>
            <p:cNvSpPr txBox="1"/>
            <p:nvPr/>
          </p:nvSpPr>
          <p:spPr>
            <a:xfrm>
              <a:off x="-867994" y="-56308"/>
              <a:ext cx="9808074" cy="134746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8800"/>
                </a:lnSpc>
              </a:pPr>
              <a:r>
                <a:rPr lang="en-US" sz="6600" spc="160" dirty="0">
                  <a:solidFill>
                    <a:srgbClr val="F8CF2C"/>
                  </a:solidFill>
                  <a:latin typeface="Montserrat Classic Bold"/>
                </a:rPr>
                <a:t>Implementação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3445924"/>
              <a:ext cx="7039150" cy="31470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680"/>
                </a:lnSpc>
              </a:pPr>
              <a:r>
                <a:rPr lang="en-US" sz="3600" spc="144">
                  <a:solidFill>
                    <a:srgbClr val="FFFEE6"/>
                  </a:solidFill>
                  <a:latin typeface="Montserrat Classic Bold"/>
                </a:rPr>
                <a:t>Iluminação inteligente para </a:t>
              </a:r>
            </a:p>
            <a:p>
              <a:pPr algn="l">
                <a:lnSpc>
                  <a:spcPts val="4680"/>
                </a:lnSpc>
              </a:pPr>
              <a:r>
                <a:rPr lang="en-US" sz="3600" spc="144">
                  <a:solidFill>
                    <a:srgbClr val="FFFEE6"/>
                  </a:solidFill>
                  <a:latin typeface="Montserrat Classic Bold"/>
                </a:rPr>
                <a:t>escritórios corporativos</a:t>
              </a: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1941837" y="9612399"/>
            <a:ext cx="5965163" cy="3571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spc="126">
                <a:solidFill>
                  <a:srgbClr val="252827"/>
                </a:solidFill>
                <a:latin typeface="Montserrat Classic Bold"/>
              </a:rPr>
              <a:t>PHOS4 | 2020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CF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028700" y="1078706"/>
            <a:ext cx="10156163" cy="2868468"/>
            <a:chOff x="0" y="66675"/>
            <a:chExt cx="13541550" cy="3824623"/>
          </a:xfrm>
        </p:grpSpPr>
        <p:sp>
          <p:nvSpPr>
            <p:cNvPr id="4" name="TextBox 4"/>
            <p:cNvSpPr txBox="1"/>
            <p:nvPr/>
          </p:nvSpPr>
          <p:spPr>
            <a:xfrm>
              <a:off x="0" y="66675"/>
              <a:ext cx="13541550" cy="15546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8800"/>
                </a:lnSpc>
              </a:pPr>
              <a:endParaRPr lang="en-US" sz="8000" spc="160" dirty="0">
                <a:solidFill>
                  <a:srgbClr val="252827"/>
                </a:solidFill>
                <a:latin typeface="Montserrat Classic Bold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3401713"/>
              <a:ext cx="13541550" cy="4895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45"/>
                </a:lnSpc>
              </a:pPr>
              <a:endParaRPr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1947335"/>
              <a:ext cx="13541550" cy="6915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485"/>
                </a:lnSpc>
              </a:pPr>
              <a:endParaRPr lang="en-US" sz="3450" spc="138" dirty="0">
                <a:solidFill>
                  <a:srgbClr val="252827"/>
                </a:solidFill>
                <a:latin typeface="Montserrat Classic Bold"/>
              </a:endParaRP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2322837" y="9486900"/>
            <a:ext cx="5965163" cy="3571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spc="126" dirty="0">
                <a:solidFill>
                  <a:srgbClr val="252827"/>
                </a:solidFill>
                <a:latin typeface="Montserrat Classic Bold"/>
              </a:rPr>
              <a:t>PHOS4 | 2020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95326"/>
          </a:xfrm>
          <a:prstGeom prst="rect">
            <a:avLst/>
          </a:prstGeom>
        </p:spPr>
      </p:pic>
      <p:sp>
        <p:nvSpPr>
          <p:cNvPr id="3" name="TextBox 7"/>
          <p:cNvSpPr txBox="1"/>
          <p:nvPr/>
        </p:nvSpPr>
        <p:spPr>
          <a:xfrm>
            <a:off x="12322837" y="9486900"/>
            <a:ext cx="5965163" cy="3571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spc="126" dirty="0">
                <a:solidFill>
                  <a:srgbClr val="252827"/>
                </a:solidFill>
                <a:latin typeface="Montserrat Classic Bold"/>
              </a:rPr>
              <a:t>PHOS4 | 2020</a:t>
            </a:r>
          </a:p>
        </p:txBody>
      </p:sp>
    </p:spTree>
    <p:extLst>
      <p:ext uri="{BB962C8B-B14F-4D97-AF65-F5344CB8AC3E}">
        <p14:creationId xmlns:p14="http://schemas.microsoft.com/office/powerpoint/2010/main" val="39502562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t="21875" b="21875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9360" y="3698945"/>
            <a:ext cx="7603859" cy="75912"/>
          </a:xfrm>
          <a:prstGeom prst="rect">
            <a:avLst/>
          </a:prstGeom>
          <a:solidFill>
            <a:srgbClr val="F8CF2C"/>
          </a:solidFill>
        </p:spPr>
      </p:sp>
      <p:sp>
        <p:nvSpPr>
          <p:cNvPr id="3" name="TextBox 3"/>
          <p:cNvSpPr txBox="1"/>
          <p:nvPr/>
        </p:nvSpPr>
        <p:spPr>
          <a:xfrm>
            <a:off x="1029360" y="1104900"/>
            <a:ext cx="8575015" cy="22454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766"/>
              </a:lnSpc>
            </a:pPr>
            <a:r>
              <a:rPr lang="en-US" sz="7969" spc="159">
                <a:solidFill>
                  <a:srgbClr val="F8CF2C"/>
                </a:solidFill>
                <a:latin typeface="Montserrat Classic Bold"/>
              </a:rPr>
              <a:t>SITE INSTITUCIONAL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5309876" y="1028700"/>
            <a:ext cx="1949424" cy="1949424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028700" y="4127547"/>
            <a:ext cx="7574732" cy="15004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 algn="l">
              <a:lnSpc>
                <a:spcPts val="3905"/>
              </a:lnSpc>
              <a:buFont typeface="Arial" panose="020B0604020202020204" pitchFamily="34" charset="0"/>
              <a:buChar char="•"/>
            </a:pPr>
            <a:r>
              <a:rPr lang="en-US" sz="2789" spc="69" dirty="0">
                <a:solidFill>
                  <a:srgbClr val="FFFEE6"/>
                </a:solidFill>
                <a:latin typeface="Montserrat Classic"/>
              </a:rPr>
              <a:t>SITE LOCAL</a:t>
            </a:r>
          </a:p>
          <a:p>
            <a:pPr marL="457200" indent="-457200" algn="l">
              <a:lnSpc>
                <a:spcPts val="3905"/>
              </a:lnSpc>
              <a:buFont typeface="Arial" panose="020B0604020202020204" pitchFamily="34" charset="0"/>
              <a:buChar char="•"/>
            </a:pPr>
            <a:r>
              <a:rPr lang="en-US" sz="2789" spc="69" dirty="0">
                <a:solidFill>
                  <a:srgbClr val="FFFEE6"/>
                </a:solidFill>
                <a:latin typeface="Montserrat Classic"/>
              </a:rPr>
              <a:t>LOGIN E CADASTRO LOCAL</a:t>
            </a:r>
          </a:p>
          <a:p>
            <a:pPr marL="457200" indent="-457200" algn="l">
              <a:lnSpc>
                <a:spcPts val="3905"/>
              </a:lnSpc>
              <a:buFont typeface="Arial" panose="020B0604020202020204" pitchFamily="34" charset="0"/>
              <a:buChar char="•"/>
            </a:pPr>
            <a:r>
              <a:rPr lang="en-US" sz="2789" spc="69" dirty="0">
                <a:solidFill>
                  <a:srgbClr val="FFFEE6"/>
                </a:solidFill>
                <a:latin typeface="Montserrat Classic"/>
              </a:rPr>
              <a:t>DASHBOARD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68325" y="-38100"/>
            <a:ext cx="7612688" cy="569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32"/>
              </a:lnSpc>
            </a:pPr>
            <a:endParaRPr/>
          </a:p>
        </p:txBody>
      </p:sp>
      <p:sp>
        <p:nvSpPr>
          <p:cNvPr id="8" name="TextBox 8"/>
          <p:cNvSpPr txBox="1"/>
          <p:nvPr/>
        </p:nvSpPr>
        <p:spPr>
          <a:xfrm>
            <a:off x="11941837" y="9612399"/>
            <a:ext cx="5965163" cy="3571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spc="126">
                <a:solidFill>
                  <a:srgbClr val="FFFEE6"/>
                </a:solidFill>
                <a:latin typeface="Montserrat Classic Bold"/>
              </a:rPr>
              <a:t>PHOS4 | 2020</a:t>
            </a:r>
          </a:p>
        </p:txBody>
      </p:sp>
      <p:pic>
        <p:nvPicPr>
          <p:cNvPr id="9" name="Picture 7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2057400" y="7821699"/>
            <a:ext cx="1828800" cy="1828800"/>
          </a:xfrm>
          <a:prstGeom prst="rect">
            <a:avLst/>
          </a:prstGeom>
        </p:spPr>
      </p:pic>
      <p:sp>
        <p:nvSpPr>
          <p:cNvPr id="10" name="AutoShape 2" descr="HTML 5 Logo - PNG e Vetor - Download de Lo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4150" y="7107324"/>
            <a:ext cx="1800225" cy="2543175"/>
          </a:xfrm>
          <a:prstGeom prst="rect">
            <a:avLst/>
          </a:prstGeom>
          <a:noFill/>
        </p:spPr>
      </p:pic>
      <p:pic>
        <p:nvPicPr>
          <p:cNvPr id="14" name="Imagem 1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42363" y="6994113"/>
            <a:ext cx="1882055" cy="2656386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7823200" y="6823951"/>
            <a:ext cx="180850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b="1" dirty="0">
                <a:latin typeface="Arial Black" panose="020B0A04020102020204" pitchFamily="34" charset="0"/>
              </a:rPr>
              <a:t>HTML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t="21875" b="21875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m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9199" y="4353084"/>
            <a:ext cx="9240537" cy="5616416"/>
          </a:xfrm>
          <a:prstGeom prst="rect">
            <a:avLst/>
          </a:prstGeom>
        </p:spPr>
      </p:pic>
      <p:sp>
        <p:nvSpPr>
          <p:cNvPr id="2" name="AutoShape 2"/>
          <p:cNvSpPr/>
          <p:nvPr/>
        </p:nvSpPr>
        <p:spPr>
          <a:xfrm>
            <a:off x="1029362" y="3714269"/>
            <a:ext cx="7632700" cy="76200"/>
          </a:xfrm>
          <a:prstGeom prst="rect">
            <a:avLst/>
          </a:prstGeom>
          <a:solidFill>
            <a:srgbClr val="F8CF2C"/>
          </a:solidFill>
        </p:spPr>
      </p:sp>
      <p:sp>
        <p:nvSpPr>
          <p:cNvPr id="3" name="TextBox 3"/>
          <p:cNvSpPr txBox="1"/>
          <p:nvPr/>
        </p:nvSpPr>
        <p:spPr>
          <a:xfrm>
            <a:off x="1029362" y="1095375"/>
            <a:ext cx="9115128" cy="22570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800"/>
              </a:lnSpc>
            </a:pPr>
            <a:r>
              <a:rPr lang="en-US" sz="8000" spc="160" dirty="0">
                <a:solidFill>
                  <a:srgbClr val="F8CF2C"/>
                </a:solidFill>
                <a:latin typeface="Montserrat Classic Bold"/>
              </a:rPr>
              <a:t>Analytics do Projeto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5309876" y="1028700"/>
            <a:ext cx="1949424" cy="1949424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028700" y="3990581"/>
            <a:ext cx="7603463" cy="1000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 algn="l">
              <a:lnSpc>
                <a:spcPts val="3919"/>
              </a:lnSpc>
              <a:buFont typeface="Arial" panose="020B0604020202020204" pitchFamily="34" charset="0"/>
              <a:buChar char="•"/>
            </a:pPr>
            <a:r>
              <a:rPr lang="en-US" sz="2800" spc="70" dirty="0">
                <a:solidFill>
                  <a:srgbClr val="FFFEE6"/>
                </a:solidFill>
                <a:latin typeface="Montserrat Classic"/>
              </a:rPr>
              <a:t>Tabela de alertas</a:t>
            </a:r>
          </a:p>
          <a:p>
            <a:pPr marL="457200" indent="-457200" algn="l">
              <a:lnSpc>
                <a:spcPts val="3919"/>
              </a:lnSpc>
              <a:buFont typeface="Arial" panose="020B0604020202020204" pitchFamily="34" charset="0"/>
              <a:buChar char="•"/>
            </a:pPr>
            <a:r>
              <a:rPr lang="en-US" sz="2800" spc="70" dirty="0">
                <a:solidFill>
                  <a:srgbClr val="FFFEE6"/>
                </a:solidFill>
                <a:latin typeface="Montserrat Classic"/>
              </a:rPr>
              <a:t>Gráfico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63938" y="253005"/>
            <a:ext cx="7641563" cy="571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50"/>
              </a:lnSpc>
            </a:pPr>
            <a:endParaRPr/>
          </a:p>
        </p:txBody>
      </p:sp>
      <p:sp>
        <p:nvSpPr>
          <p:cNvPr id="8" name="TextBox 8"/>
          <p:cNvSpPr txBox="1"/>
          <p:nvPr/>
        </p:nvSpPr>
        <p:spPr>
          <a:xfrm>
            <a:off x="11941837" y="9612399"/>
            <a:ext cx="5965163" cy="3571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spc="126">
                <a:solidFill>
                  <a:srgbClr val="FFFEE6"/>
                </a:solidFill>
                <a:latin typeface="Montserrat Classic Bold"/>
              </a:rPr>
              <a:t>PHOS4 | 2020</a:t>
            </a:r>
          </a:p>
        </p:txBody>
      </p:sp>
      <p:graphicFrame>
        <p:nvGraphicFramePr>
          <p:cNvPr id="16" name="Tabela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3913712"/>
              </p:ext>
            </p:extLst>
          </p:nvPr>
        </p:nvGraphicFramePr>
        <p:xfrm>
          <a:off x="38100" y="4971805"/>
          <a:ext cx="8718264" cy="24158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37431">
                  <a:extLst>
                    <a:ext uri="{9D8B030D-6E8A-4147-A177-3AD203B41FA5}">
                      <a16:colId xmlns:a16="http://schemas.microsoft.com/office/drawing/2014/main" val="2313818271"/>
                    </a:ext>
                  </a:extLst>
                </a:gridCol>
                <a:gridCol w="1492037">
                  <a:extLst>
                    <a:ext uri="{9D8B030D-6E8A-4147-A177-3AD203B41FA5}">
                      <a16:colId xmlns:a16="http://schemas.microsoft.com/office/drawing/2014/main" val="1983355933"/>
                    </a:ext>
                  </a:extLst>
                </a:gridCol>
                <a:gridCol w="1568100">
                  <a:extLst>
                    <a:ext uri="{9D8B030D-6E8A-4147-A177-3AD203B41FA5}">
                      <a16:colId xmlns:a16="http://schemas.microsoft.com/office/drawing/2014/main" val="3781846518"/>
                    </a:ext>
                  </a:extLst>
                </a:gridCol>
                <a:gridCol w="1517273">
                  <a:extLst>
                    <a:ext uri="{9D8B030D-6E8A-4147-A177-3AD203B41FA5}">
                      <a16:colId xmlns:a16="http://schemas.microsoft.com/office/drawing/2014/main" val="2840061264"/>
                    </a:ext>
                  </a:extLst>
                </a:gridCol>
                <a:gridCol w="1517273">
                  <a:extLst>
                    <a:ext uri="{9D8B030D-6E8A-4147-A177-3AD203B41FA5}">
                      <a16:colId xmlns:a16="http://schemas.microsoft.com/office/drawing/2014/main" val="3067402818"/>
                    </a:ext>
                  </a:extLst>
                </a:gridCol>
                <a:gridCol w="1386150">
                  <a:extLst>
                    <a:ext uri="{9D8B030D-6E8A-4147-A177-3AD203B41FA5}">
                      <a16:colId xmlns:a16="http://schemas.microsoft.com/office/drawing/2014/main" val="242417881"/>
                    </a:ext>
                  </a:extLst>
                </a:gridCol>
              </a:tblGrid>
              <a:tr h="792085">
                <a:tc gridSpan="6">
                  <a:txBody>
                    <a:bodyPr/>
                    <a:lstStyle/>
                    <a:p>
                      <a:pPr algn="ctr" fontAlgn="ctr"/>
                      <a:r>
                        <a:rPr lang="pt-BR" sz="2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Luminosidade(Lux)</a:t>
                      </a:r>
                      <a:endParaRPr lang="pt-BR" sz="28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5304395"/>
                  </a:ext>
                </a:extLst>
              </a:tr>
              <a:tr h="792085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Crítico</a:t>
                      </a:r>
                    </a:p>
                  </a:txBody>
                  <a:tcPr marL="9525" marR="9525" marT="9525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Alerta</a:t>
                      </a: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Ideal</a:t>
                      </a: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Ideal</a:t>
                      </a: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Alerta</a:t>
                      </a: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Crítico</a:t>
                      </a:r>
                    </a:p>
                  </a:txBody>
                  <a:tcPr marL="9525" marR="9525" marT="9525" marB="0" anchor="ctr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2760343"/>
                  </a:ext>
                </a:extLst>
              </a:tr>
              <a:tr h="831690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1" u="none" strike="noStrike" dirty="0">
                          <a:effectLst/>
                        </a:rPr>
                        <a:t>500</a:t>
                      </a:r>
                    </a:p>
                  </a:txBody>
                  <a:tcPr marL="9525" marR="9525" marT="9525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1" u="none" strike="noStrike" dirty="0">
                          <a:effectLst/>
                        </a:rPr>
                        <a:t>562</a:t>
                      </a: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1" u="none" strike="noStrike" dirty="0">
                          <a:effectLst/>
                        </a:rPr>
                        <a:t>625</a:t>
                      </a: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625</a:t>
                      </a: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687</a:t>
                      </a: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1" u="none" strike="noStrike" dirty="0">
                          <a:effectLst/>
                        </a:rPr>
                        <a:t>750</a:t>
                      </a:r>
                    </a:p>
                  </a:txBody>
                  <a:tcPr marL="9525" marR="9525" marT="9525" marB="0" anchor="ctr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197072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287</TotalTime>
  <Words>212</Words>
  <Application>Microsoft Office PowerPoint</Application>
  <PresentationFormat>Personalizar</PresentationFormat>
  <Paragraphs>67</Paragraphs>
  <Slides>14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14</vt:i4>
      </vt:variant>
    </vt:vector>
  </HeadingPairs>
  <TitlesOfParts>
    <vt:vector size="21" baseType="lpstr">
      <vt:lpstr>Calibri</vt:lpstr>
      <vt:lpstr>Montserrat Classic</vt:lpstr>
      <vt:lpstr>Montserrat Light Bold</vt:lpstr>
      <vt:lpstr>Montserrat Classic Bold</vt:lpstr>
      <vt:lpstr>Arial</vt:lpstr>
      <vt:lpstr>Arial Black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SPRINT 1</dc:title>
  <dc:creator>Aluno</dc:creator>
  <cp:lastModifiedBy>Aluno</cp:lastModifiedBy>
  <cp:revision>27</cp:revision>
  <dcterms:created xsi:type="dcterms:W3CDTF">2006-08-16T00:00:00Z</dcterms:created>
  <dcterms:modified xsi:type="dcterms:W3CDTF">2020-10-27T19:53:31Z</dcterms:modified>
  <dc:identifier>DAEIEmMbDkA</dc:identifier>
</cp:coreProperties>
</file>